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7"/>
  </p:notesMasterIdLst>
  <p:sldIdLst>
    <p:sldId id="274" r:id="rId2"/>
    <p:sldId id="330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7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83397" autoAdjust="0"/>
  </p:normalViewPr>
  <p:slideViewPr>
    <p:cSldViewPr snapToGrid="0" snapToObjects="1">
      <p:cViewPr varScale="1">
        <p:scale>
          <a:sx n="116" d="100"/>
          <a:sy n="116" d="100"/>
        </p:scale>
        <p:origin x="126" y="8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3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44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47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71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67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8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1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0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request synchronous to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91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25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76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78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8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05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88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2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8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5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05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4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57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28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02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62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1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37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39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6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11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93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6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891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00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3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05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164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98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8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7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6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21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5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5400" dirty="0"/>
              <a:t>Effective Microservice Communication and Conversation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How do we fulfill an order?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Transaction no longer synchronous</a:t>
            </a:r>
          </a:p>
          <a:p>
            <a:endParaRPr lang="en-US" sz="2400" dirty="0"/>
          </a:p>
          <a:p>
            <a:r>
              <a:rPr lang="en-US" sz="2400" dirty="0"/>
              <a:t>How do later steps know what to do?</a:t>
            </a:r>
          </a:p>
          <a:p>
            <a:endParaRPr lang="en-US" sz="2400" dirty="0"/>
          </a:p>
          <a:p>
            <a:r>
              <a:rPr lang="en-US" sz="2400" dirty="0"/>
              <a:t>How do we know when we’re done?</a:t>
            </a:r>
          </a:p>
          <a:p>
            <a:endParaRPr lang="en-US" sz="2400" dirty="0"/>
          </a:p>
          <a:p>
            <a:r>
              <a:rPr lang="en-US" sz="2400" dirty="0"/>
              <a:t>Solution: messaging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304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Information needed from customer: what food you want</a:t>
            </a:r>
          </a:p>
          <a:p>
            <a:endParaRPr lang="en-US" dirty="0"/>
          </a:p>
          <a:p>
            <a:r>
              <a:rPr lang="en-US" dirty="0"/>
              <a:t>Need to know how to notify customer that order is ready</a:t>
            </a:r>
          </a:p>
          <a:p>
            <a:endParaRPr lang="en-US" dirty="0"/>
          </a:p>
          <a:p>
            <a:r>
              <a:rPr lang="en-US" dirty="0"/>
              <a:t>Synchronous – Cashier and customer blocked during interaction</a:t>
            </a:r>
          </a:p>
          <a:p>
            <a:endParaRPr lang="en-US" dirty="0"/>
          </a:p>
          <a:p>
            <a:r>
              <a:rPr lang="en-US" dirty="0"/>
              <a:t>Non-durable – order is requested verbally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012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12596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4820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7155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interactions: how to manage?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Durable or non-durable?</a:t>
            </a:r>
          </a:p>
          <a:p>
            <a:endParaRPr lang="en-US" dirty="0"/>
          </a:p>
          <a:p>
            <a:r>
              <a:rPr lang="en-US" dirty="0"/>
              <a:t>Who manages the steps?</a:t>
            </a:r>
          </a:p>
          <a:p>
            <a:endParaRPr lang="en-US" dirty="0"/>
          </a:p>
          <a:p>
            <a:r>
              <a:rPr lang="en-US" dirty="0"/>
              <a:t>How do we manage failures?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ounded Rectangle 20"/>
          <p:cNvSpPr/>
          <p:nvPr/>
        </p:nvSpPr>
        <p:spPr>
          <a:xfrm>
            <a:off x="7035408" y="2848201"/>
            <a:ext cx="2736517" cy="47890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509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“/order/23”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4868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…?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bleep bloop I’m busy</a:t>
            </a:r>
          </a:p>
        </p:txBody>
      </p:sp>
    </p:spTree>
    <p:extLst>
      <p:ext uri="{BB962C8B-B14F-4D97-AF65-F5344CB8AC3E}">
        <p14:creationId xmlns:p14="http://schemas.microsoft.com/office/powerpoint/2010/main" val="15443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Retry?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HTTP/1.1 503 Service Unavailable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bleep bloop I’m busy</a:t>
            </a:r>
          </a:p>
        </p:txBody>
      </p:sp>
    </p:spTree>
    <p:extLst>
      <p:ext uri="{BB962C8B-B14F-4D97-AF65-F5344CB8AC3E}">
        <p14:creationId xmlns:p14="http://schemas.microsoft.com/office/powerpoint/2010/main" val="256238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Retry?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 (jeez)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ok now 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 can do it</a:t>
            </a:r>
          </a:p>
        </p:txBody>
      </p:sp>
    </p:spTree>
    <p:extLst>
      <p:ext uri="{BB962C8B-B14F-4D97-AF65-F5344CB8AC3E}">
        <p14:creationId xmlns:p14="http://schemas.microsoft.com/office/powerpoint/2010/main" val="67299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Microservice:</a:t>
            </a:r>
            <a:br>
              <a:rPr lang="en-US" b="1" dirty="0"/>
            </a:br>
            <a:br>
              <a:rPr lang="en-US" dirty="0"/>
            </a:br>
            <a:r>
              <a:rPr lang="en-US" sz="4900" dirty="0"/>
              <a:t>A service with a design focus towards the smallest autonomous boundary</a:t>
            </a:r>
            <a:r>
              <a:rPr lang="en-US" sz="3100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Idempotency and exactly-once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 (jeez)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was that the same order?</a:t>
            </a:r>
          </a:p>
        </p:txBody>
      </p:sp>
    </p:spTree>
    <p:extLst>
      <p:ext uri="{BB962C8B-B14F-4D97-AF65-F5344CB8AC3E}">
        <p14:creationId xmlns:p14="http://schemas.microsoft.com/office/powerpoint/2010/main" val="38984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Fire-and-forget?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HTTP/1.1 202 Accepted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gotcha thanks</a:t>
            </a:r>
          </a:p>
        </p:txBody>
      </p:sp>
    </p:spTree>
    <p:extLst>
      <p:ext uri="{BB962C8B-B14F-4D97-AF65-F5344CB8AC3E}">
        <p14:creationId xmlns:p14="http://schemas.microsoft.com/office/powerpoint/2010/main" val="415448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Flow IRL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01" y="2125270"/>
            <a:ext cx="4309751" cy="323231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3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SEND 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“Order”: “/order/23”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“Steps”: [“Dress”,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“Grill”,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“Pack”]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F8EF95-6A33-481A-A99D-8462B579B79A}"/>
              </a:ext>
            </a:extLst>
          </p:cNvPr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352978-6C66-44C5-A081-BF971DFBD1B1}"/>
              </a:ext>
            </a:extLst>
          </p:cNvPr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83CF22-3296-49D8-BE35-9786C14F508A}"/>
              </a:ext>
            </a:extLst>
          </p:cNvPr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C63F-ED13-4AE6-AA1F-A08FBDB58E73}"/>
              </a:ext>
            </a:extLst>
          </p:cNvPr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1AF3707-8294-4A4A-911D-F787DF257FFF}"/>
              </a:ext>
            </a:extLst>
          </p:cNvPr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77B9FD-005C-48A7-854C-848DA3ABF28C}"/>
              </a:ext>
            </a:extLst>
          </p:cNvPr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E7C752-BE91-41F0-8973-1C53C06D56EA}"/>
              </a:ext>
            </a:extLst>
          </p:cNvPr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EA4582-DF44-4BF9-8256-1F9EDF308EAA}"/>
              </a:ext>
            </a:extLst>
          </p:cNvPr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006B63-1404-426F-B705-EB1791215327}"/>
              </a:ext>
            </a:extLst>
          </p:cNvPr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A21616-3FFE-4C1D-B70A-A4294D1A0BFC}"/>
              </a:ext>
            </a:extLst>
          </p:cNvPr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AECFCF-A6A2-4BD0-B680-5BB12339BF1C}"/>
              </a:ext>
            </a:extLst>
          </p:cNvPr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08EDC-CFBA-4987-89E3-A454E696CDA0}"/>
              </a:ext>
            </a:extLst>
          </p:cNvPr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CFDC65C-CB61-497E-9F2F-05D594835FC6}"/>
              </a:ext>
            </a:extLst>
          </p:cNvPr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AA573E-2B29-4007-B7DC-7BDEE16D8352}"/>
              </a:ext>
            </a:extLst>
          </p:cNvPr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E07122-8DF8-4E87-867D-CBF727B7ACE3}"/>
              </a:ext>
            </a:extLst>
          </p:cNvPr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809920-0542-4D3B-A81D-02B2B563E977}"/>
              </a:ext>
            </a:extLst>
          </p:cNvPr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16F07F-A24A-4C3F-B650-F0F6BFDB04E7}"/>
              </a:ext>
            </a:extLst>
          </p:cNvPr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579AA0-1A9C-438C-9D15-B93F6CD27629}"/>
              </a:ext>
            </a:extLst>
          </p:cNvPr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C92C9B-6A4D-4EDD-B746-97AB03027513}"/>
              </a:ext>
            </a:extLst>
          </p:cNvPr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80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backlogs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Queues for each step</a:t>
            </a:r>
          </a:p>
          <a:p>
            <a:endParaRPr lang="en-US" dirty="0"/>
          </a:p>
          <a:p>
            <a:r>
              <a:rPr lang="en-US" dirty="0"/>
              <a:t>Asynchronous, durable messages allow temporal decoupling</a:t>
            </a:r>
          </a:p>
          <a:p>
            <a:endParaRPr lang="en-US" dirty="0"/>
          </a:p>
          <a:p>
            <a:r>
              <a:rPr lang="en-US" dirty="0"/>
              <a:t>Independence maintained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2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sitting, clock, small&#10;&#10;Description automatically generated">
            <a:extLst>
              <a:ext uri="{FF2B5EF4-FFF2-40B4-BE49-F238E27FC236}">
                <a16:creationId xmlns:a16="http://schemas.microsoft.com/office/drawing/2014/main" id="{3B648FA9-A493-4FE9-A01D-15370D0F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49" y="1396314"/>
            <a:ext cx="7634502" cy="40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36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Chains?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Many steps are independent</a:t>
            </a:r>
          </a:p>
          <a:p>
            <a:endParaRPr lang="en-US" dirty="0"/>
          </a:p>
          <a:p>
            <a:r>
              <a:rPr lang="en-US" dirty="0"/>
              <a:t>Some are not</a:t>
            </a:r>
          </a:p>
          <a:p>
            <a:endParaRPr lang="en-US" dirty="0"/>
          </a:p>
          <a:p>
            <a:r>
              <a:rPr lang="en-US" dirty="0"/>
              <a:t>Steps vary per order</a:t>
            </a:r>
          </a:p>
          <a:p>
            <a:endParaRPr lang="en-US" dirty="0"/>
          </a:p>
          <a:p>
            <a:r>
              <a:rPr lang="en-US" dirty="0"/>
              <a:t>How to manage?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26" name="Picture 2" descr="Image result for mcdonalds logo">
            <a:extLst>
              <a:ext uri="{FF2B5EF4-FFF2-40B4-BE49-F238E27FC236}">
                <a16:creationId xmlns:a16="http://schemas.microsoft.com/office/drawing/2014/main" id="{B3F66C2F-1F7A-4715-95FA-4F4E94B8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30" y="271001"/>
            <a:ext cx="1083222" cy="94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7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ounded Rectangle 3">
            <a:extLst>
              <a:ext uri="{FF2B5EF4-FFF2-40B4-BE49-F238E27FC236}">
                <a16:creationId xmlns:a16="http://schemas.microsoft.com/office/drawing/2014/main" id="{C68DC627-7841-4C21-A609-07DD89FE81F7}"/>
              </a:ext>
            </a:extLst>
          </p:cNvPr>
          <p:cNvSpPr/>
          <p:nvPr/>
        </p:nvSpPr>
        <p:spPr>
          <a:xfrm>
            <a:off x="8420904" y="3039694"/>
            <a:ext cx="508819" cy="110323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4EBC84-C85A-4B20-A2A4-A5C0BFCFC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</p:spTree>
    <p:extLst>
      <p:ext uri="{BB962C8B-B14F-4D97-AF65-F5344CB8AC3E}">
        <p14:creationId xmlns:p14="http://schemas.microsoft.com/office/powerpoint/2010/main" val="1251105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Order?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Synchronous untenable</a:t>
            </a:r>
          </a:p>
          <a:p>
            <a:endParaRPr lang="en-US" dirty="0"/>
          </a:p>
          <a:p>
            <a:r>
              <a:rPr lang="en-US" dirty="0"/>
              <a:t>Routing slip too inefficient</a:t>
            </a:r>
          </a:p>
          <a:p>
            <a:endParaRPr lang="en-US" dirty="0"/>
          </a:p>
          <a:p>
            <a:r>
              <a:rPr lang="en-US" dirty="0"/>
              <a:t>Solution: Conversation pattern!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38948-0D1C-4AD9-9B88-30F0A0D350A3}"/>
              </a:ext>
            </a:extLst>
          </p:cNvPr>
          <p:cNvSpPr txBox="1"/>
          <p:nvPr/>
        </p:nvSpPr>
        <p:spPr>
          <a:xfrm>
            <a:off x="7422292" y="2702011"/>
            <a:ext cx="64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7247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Publish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2000" dirty="0" err="1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OrderCreated</a:t>
            </a:r>
            <a:endParaRPr lang="en-US" sz="20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“Order”: “/order/23”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C91E1F-B3FD-424C-87F7-D88EA9D1F0F7}"/>
              </a:ext>
            </a:extLst>
          </p:cNvPr>
          <p:cNvCxnSpPr>
            <a:cxnSpLocks/>
          </p:cNvCxnSpPr>
          <p:nvPr/>
        </p:nvCxnSpPr>
        <p:spPr>
          <a:xfrm flipH="1" flipV="1">
            <a:off x="7594130" y="2038865"/>
            <a:ext cx="878486" cy="10486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1C3C0F-F386-47FC-B55F-04FC083D73E9}"/>
              </a:ext>
            </a:extLst>
          </p:cNvPr>
          <p:cNvCxnSpPr>
            <a:cxnSpLocks/>
          </p:cNvCxnSpPr>
          <p:nvPr/>
        </p:nvCxnSpPr>
        <p:spPr>
          <a:xfrm flipH="1" flipV="1">
            <a:off x="7055708" y="2071816"/>
            <a:ext cx="1388076" cy="101488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</p:cNvCxnSpPr>
          <p:nvPr/>
        </p:nvCxnSpPr>
        <p:spPr>
          <a:xfrm flipH="1" flipV="1">
            <a:off x="7165257" y="2751438"/>
            <a:ext cx="1278527" cy="33526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1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IRL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tray holds items</a:t>
            </a:r>
          </a:p>
          <a:p>
            <a:endParaRPr lang="en-US" dirty="0"/>
          </a:p>
          <a:p>
            <a:r>
              <a:rPr lang="en-US" dirty="0"/>
              <a:t>Receipt on tray shows details</a:t>
            </a:r>
          </a:p>
          <a:p>
            <a:endParaRPr lang="en-US" dirty="0"/>
          </a:p>
          <a:p>
            <a:r>
              <a:rPr lang="en-US" dirty="0"/>
              <a:t>How to coordinate?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6" idx="2"/>
            <a:endCxn id="29" idx="3"/>
          </p:cNvCxnSpPr>
          <p:nvPr/>
        </p:nvCxnSpPr>
        <p:spPr>
          <a:xfrm flipH="1">
            <a:off x="8067070" y="3238285"/>
            <a:ext cx="455504" cy="2953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504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7094181" y="2848732"/>
            <a:ext cx="698814" cy="62024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6916735" y="19723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nope not done</a:t>
            </a:r>
          </a:p>
        </p:txBody>
      </p:sp>
    </p:spTree>
    <p:extLst>
      <p:ext uri="{BB962C8B-B14F-4D97-AF65-F5344CB8AC3E}">
        <p14:creationId xmlns:p14="http://schemas.microsoft.com/office/powerpoint/2010/main" val="4059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6982074" y="2002658"/>
            <a:ext cx="810921" cy="14663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6797940" y="931320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nope not done</a:t>
            </a:r>
          </a:p>
        </p:txBody>
      </p:sp>
    </p:spTree>
    <p:extLst>
      <p:ext uri="{BB962C8B-B14F-4D97-AF65-F5344CB8AC3E}">
        <p14:creationId xmlns:p14="http://schemas.microsoft.com/office/powerpoint/2010/main" val="37734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</p:spTree>
    <p:extLst>
      <p:ext uri="{BB962C8B-B14F-4D97-AF65-F5344CB8AC3E}">
        <p14:creationId xmlns:p14="http://schemas.microsoft.com/office/powerpoint/2010/main" val="395280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Choreography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Event-based initiation</a:t>
            </a:r>
          </a:p>
          <a:p>
            <a:endParaRPr lang="en-US" dirty="0"/>
          </a:p>
          <a:p>
            <a:r>
              <a:rPr lang="en-US" dirty="0"/>
              <a:t>Step order not enforced</a:t>
            </a:r>
          </a:p>
          <a:p>
            <a:endParaRPr lang="en-US" dirty="0"/>
          </a:p>
          <a:p>
            <a:r>
              <a:rPr lang="en-US" dirty="0"/>
              <a:t>Tracking completion required</a:t>
            </a:r>
          </a:p>
          <a:p>
            <a:endParaRPr lang="en-US" dirty="0"/>
          </a:p>
          <a:p>
            <a:r>
              <a:rPr lang="en-US" dirty="0"/>
              <a:t>“Observer”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</p:spTree>
    <p:extLst>
      <p:ext uri="{BB962C8B-B14F-4D97-AF65-F5344CB8AC3E}">
        <p14:creationId xmlns:p14="http://schemas.microsoft.com/office/powerpoint/2010/main" val="107194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deliver?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some way to correlate orders with people</a:t>
            </a:r>
          </a:p>
          <a:p>
            <a:endParaRPr lang="en-US" dirty="0"/>
          </a:p>
          <a:p>
            <a:r>
              <a:rPr lang="en-US" dirty="0"/>
              <a:t>Natural correlation (Name)</a:t>
            </a:r>
          </a:p>
          <a:p>
            <a:endParaRPr lang="en-US" dirty="0"/>
          </a:p>
          <a:p>
            <a:r>
              <a:rPr lang="en-US" dirty="0"/>
              <a:t>Artificial correlation (Number)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6D120B-3E05-4520-B5B3-74669209E26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7787330" y="3591474"/>
            <a:ext cx="735244" cy="14912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9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Restaurants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Orders much more complex</a:t>
            </a:r>
          </a:p>
          <a:p>
            <a:endParaRPr lang="en-US" dirty="0"/>
          </a:p>
          <a:p>
            <a:r>
              <a:rPr lang="en-US" dirty="0"/>
              <a:t>Timing matters</a:t>
            </a:r>
          </a:p>
          <a:p>
            <a:endParaRPr lang="en-US" dirty="0"/>
          </a:p>
          <a:p>
            <a:r>
              <a:rPr lang="en-US" dirty="0"/>
              <a:t>Need much more control over process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532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5851F-7BF8-442D-9314-7D72F95F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92" y="327778"/>
            <a:ext cx="7405816" cy="59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6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Benevolent* Dictator - Chef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Receives incoming orders from waitstaff</a:t>
            </a:r>
          </a:p>
          <a:p>
            <a:endParaRPr lang="en-US" dirty="0"/>
          </a:p>
          <a:p>
            <a:r>
              <a:rPr lang="en-US" dirty="0"/>
              <a:t>Creates plan for completion</a:t>
            </a:r>
          </a:p>
          <a:p>
            <a:endParaRPr lang="en-US" dirty="0"/>
          </a:p>
          <a:p>
            <a:r>
              <a:rPr lang="en-US" dirty="0"/>
              <a:t>Barks orders at people at specific points of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1837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“burger”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689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7" y="3652435"/>
            <a:ext cx="2783758" cy="183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3" y="2760686"/>
            <a:ext cx="1671753" cy="2178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006" y="2123460"/>
            <a:ext cx="3250057" cy="2128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87" y="3484615"/>
            <a:ext cx="3117608" cy="2249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166" y="2178257"/>
            <a:ext cx="2706329" cy="17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8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“fries”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59230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“pint of ale”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42815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Order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/order/23/finish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HTTP/1.1 202 ACCEPTED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Cloud Callout 18">
            <a:extLst>
              <a:ext uri="{FF2B5EF4-FFF2-40B4-BE49-F238E27FC236}">
                <a16:creationId xmlns:a16="http://schemas.microsoft.com/office/drawing/2014/main" id="{1A0942E8-3070-49FE-8EA5-87AFD353CB8C}"/>
              </a:ext>
            </a:extLst>
          </p:cNvPr>
          <p:cNvSpPr/>
          <p:nvPr/>
        </p:nvSpPr>
        <p:spPr>
          <a:xfrm>
            <a:off x="7803111" y="35894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now for the chef *gulp*</a:t>
            </a:r>
          </a:p>
        </p:txBody>
      </p:sp>
    </p:spTree>
    <p:extLst>
      <p:ext uri="{BB962C8B-B14F-4D97-AF65-F5344CB8AC3E}">
        <p14:creationId xmlns:p14="http://schemas.microsoft.com/office/powerpoint/2010/main" val="2575867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Fulfillment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PUBLISH </a:t>
            </a:r>
            <a:r>
              <a:rPr lang="en-US" dirty="0" err="1"/>
              <a:t>OrderReady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76278" y="3226982"/>
            <a:ext cx="207764" cy="9356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04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MakeBurger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054702" y="2057400"/>
            <a:ext cx="380883" cy="7369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28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PourPint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V="1">
            <a:off x="7814931" y="3040912"/>
            <a:ext cx="2450804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5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PintComplete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V="1">
            <a:off x="7814931" y="3040912"/>
            <a:ext cx="2450804" cy="1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34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DeliverPint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42930"/>
            <a:ext cx="244549" cy="87975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11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MakeFries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>
            <a:off x="7506586" y="2002658"/>
            <a:ext cx="53091" cy="788866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04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BurgerComplete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065336" y="2041451"/>
            <a:ext cx="441250" cy="804984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2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small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done by one person</a:t>
            </a:r>
          </a:p>
          <a:p>
            <a:r>
              <a:rPr lang="en-US" dirty="0"/>
              <a:t>Everything synchronous</a:t>
            </a:r>
          </a:p>
          <a:p>
            <a:r>
              <a:rPr lang="en-US" dirty="0"/>
              <a:t>Everything in-process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002" y="2386291"/>
            <a:ext cx="2783758" cy="18372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217177" y="3615199"/>
            <a:ext cx="3591233" cy="1975976"/>
            <a:chOff x="924232" y="3677265"/>
            <a:chExt cx="4788310" cy="2634635"/>
          </a:xfrm>
        </p:grpSpPr>
        <p:sp>
          <p:nvSpPr>
            <p:cNvPr id="6" name="Rectangle 5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255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FriesComplete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506586" y="2041451"/>
            <a:ext cx="53090" cy="752864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393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DeliverOrder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201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Process started by single message</a:t>
            </a:r>
          </a:p>
          <a:p>
            <a:endParaRPr lang="en-US" dirty="0"/>
          </a:p>
          <a:p>
            <a:r>
              <a:rPr lang="en-US" dirty="0"/>
              <a:t>Commands to coordinate</a:t>
            </a:r>
          </a:p>
          <a:p>
            <a:endParaRPr lang="en-US" dirty="0"/>
          </a:p>
          <a:p>
            <a:r>
              <a:rPr lang="en-US" dirty="0"/>
              <a:t>Request/response to indicate completion</a:t>
            </a:r>
          </a:p>
          <a:p>
            <a:endParaRPr lang="en-US" dirty="0"/>
          </a:p>
          <a:p>
            <a:r>
              <a:rPr lang="en-US" dirty="0"/>
              <a:t>Less tracking of status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71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vs Choreography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Analyze process flow and coupling</a:t>
            </a:r>
          </a:p>
          <a:p>
            <a:endParaRPr lang="en-US" dirty="0"/>
          </a:p>
          <a:p>
            <a:r>
              <a:rPr lang="en-US" dirty="0"/>
              <a:t>Orchestration (usually) inside service boundaries</a:t>
            </a:r>
          </a:p>
          <a:p>
            <a:endParaRPr lang="en-US" dirty="0"/>
          </a:p>
          <a:p>
            <a:r>
              <a:rPr lang="en-US" dirty="0"/>
              <a:t>Choreography (usually) between service boundaries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our reads?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Catalogs and menus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menu is cheap</a:t>
            </a:r>
          </a:p>
          <a:p>
            <a:endParaRPr lang="en-US" dirty="0"/>
          </a:p>
          <a:p>
            <a:r>
              <a:rPr lang="en-US" dirty="0"/>
              <a:t>Menu built for customers</a:t>
            </a:r>
          </a:p>
          <a:p>
            <a:endParaRPr lang="en-US" dirty="0"/>
          </a:p>
          <a:p>
            <a:r>
              <a:rPr lang="en-US" dirty="0"/>
              <a:t>Decisions on building menu not visible to customers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4504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Optimized for managing the menu</a:t>
            </a:r>
          </a:p>
          <a:p>
            <a:endParaRPr lang="en-US" dirty="0"/>
          </a:p>
          <a:p>
            <a:r>
              <a:rPr lang="en-US" dirty="0"/>
              <a:t>Decisions and business rules</a:t>
            </a:r>
          </a:p>
          <a:p>
            <a:endParaRPr lang="en-US" dirty="0"/>
          </a:p>
          <a:p>
            <a:r>
              <a:rPr lang="en-US" dirty="0"/>
              <a:t>Calculations and forecasts</a:t>
            </a:r>
          </a:p>
          <a:p>
            <a:endParaRPr lang="en-US" dirty="0"/>
          </a:p>
          <a:p>
            <a:r>
              <a:rPr lang="en-US" dirty="0"/>
              <a:t>Historical trends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70" y="2036661"/>
            <a:ext cx="1457325" cy="145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60" y="2914191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98495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5528187" y="3253866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2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4562167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6213988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1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model to solve two very different problems</a:t>
            </a:r>
          </a:p>
          <a:p>
            <a:endParaRPr lang="en-US" dirty="0"/>
          </a:p>
          <a:p>
            <a:r>
              <a:rPr lang="en-US" dirty="0"/>
              <a:t>Two very different characteristics</a:t>
            </a:r>
          </a:p>
          <a:p>
            <a:endParaRPr lang="en-US" dirty="0"/>
          </a:p>
          <a:p>
            <a:r>
              <a:rPr lang="en-US" dirty="0"/>
              <a:t>Want two different solutions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04" y="3854458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Cloud Callout 22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</p:spTree>
    <p:extLst>
      <p:ext uri="{BB962C8B-B14F-4D97-AF65-F5344CB8AC3E}">
        <p14:creationId xmlns:p14="http://schemas.microsoft.com/office/powerpoint/2010/main" val="20626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61076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4488425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1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3824753" y="3773744"/>
            <a:ext cx="663677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6520018" y="3773744"/>
            <a:ext cx="659990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5834216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4843" y="3462124"/>
            <a:ext cx="41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911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familiar?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1557" y="2381693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UI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1557" y="3250177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BLL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1557" y="4118662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DAL</a:t>
            </a:r>
          </a:p>
        </p:txBody>
      </p:sp>
      <p:sp>
        <p:nvSpPr>
          <p:cNvPr id="8" name="Can 7"/>
          <p:cNvSpPr/>
          <p:nvPr/>
        </p:nvSpPr>
        <p:spPr>
          <a:xfrm>
            <a:off x="5661843" y="5031043"/>
            <a:ext cx="632337" cy="895967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152103" y="2197339"/>
            <a:ext cx="7374" cy="28853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792857" y="2197339"/>
            <a:ext cx="7374" cy="2885327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32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menu on a scheduled basis</a:t>
            </a:r>
          </a:p>
          <a:p>
            <a:endParaRPr lang="en-US" dirty="0"/>
          </a:p>
          <a:p>
            <a:r>
              <a:rPr lang="en-US" dirty="0"/>
              <a:t>Menu is immutable</a:t>
            </a:r>
          </a:p>
          <a:p>
            <a:endParaRPr lang="en-US" dirty="0"/>
          </a:p>
          <a:p>
            <a:r>
              <a:rPr lang="en-US" dirty="0"/>
              <a:t>Data is duplicated but ownership preserved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689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1800" dirty="0" err="1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“Date”: “2020-01-30”,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“Items”: [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{ “Name”: “Taco”,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“Price”: 1.49 },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…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94159" y="4308376"/>
            <a:ext cx="336596" cy="77429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207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subscribers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Publisher keeps track of subscribers</a:t>
            </a:r>
          </a:p>
          <a:p>
            <a:endParaRPr lang="en-US" dirty="0"/>
          </a:p>
          <a:p>
            <a:r>
              <a:rPr lang="en-US" dirty="0"/>
              <a:t>Durable format</a:t>
            </a:r>
          </a:p>
          <a:p>
            <a:endParaRPr lang="en-US" dirty="0"/>
          </a:p>
          <a:p>
            <a:r>
              <a:rPr lang="en-US" dirty="0"/>
              <a:t>Publishing creates message per subscriber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60" y="4028154"/>
            <a:ext cx="815918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2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Durable message to subscribers</a:t>
            </a:r>
          </a:p>
          <a:p>
            <a:endParaRPr lang="en-US" dirty="0"/>
          </a:p>
          <a:p>
            <a:r>
              <a:rPr lang="en-US" dirty="0"/>
              <a:t>Subscribers unaware of each other</a:t>
            </a:r>
          </a:p>
          <a:p>
            <a:endParaRPr lang="en-US" dirty="0"/>
          </a:p>
          <a:p>
            <a:r>
              <a:rPr lang="en-US" dirty="0"/>
              <a:t>If one store is closed, other menus continue to be updated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59" y="4028154"/>
            <a:ext cx="890894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7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Constraints of real world haven’t changed – the latency is just shorter</a:t>
            </a:r>
          </a:p>
          <a:p>
            <a:endParaRPr lang="en-US" dirty="0"/>
          </a:p>
          <a:p>
            <a:r>
              <a:rPr lang="en-US" dirty="0"/>
              <a:t>Solutions from real world apply directly to a distributed world</a:t>
            </a:r>
          </a:p>
          <a:p>
            <a:endParaRPr lang="en-US" dirty="0"/>
          </a:p>
          <a:p>
            <a:r>
              <a:rPr lang="en-US" dirty="0"/>
              <a:t>Real world solved distribution problems with messaging and conversation/coordination</a:t>
            </a:r>
          </a:p>
          <a:p>
            <a:endParaRPr lang="en-US" dirty="0"/>
          </a:p>
          <a:p>
            <a:r>
              <a:rPr lang="en-US" dirty="0"/>
              <a:t>And so can you!</a:t>
            </a:r>
          </a:p>
        </p:txBody>
      </p:sp>
    </p:spTree>
    <p:extLst>
      <p:ext uri="{BB962C8B-B14F-4D97-AF65-F5344CB8AC3E}">
        <p14:creationId xmlns:p14="http://schemas.microsoft.com/office/powerpoint/2010/main" val="204926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5400" dirty="0"/>
              <a:t>Effective Microservice Communication and Conversation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826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order – 30 seconds</a:t>
            </a:r>
          </a:p>
          <a:p>
            <a:r>
              <a:rPr lang="en-US" dirty="0"/>
              <a:t>Dress – 10 seconds</a:t>
            </a:r>
          </a:p>
          <a:p>
            <a:r>
              <a:rPr lang="en-US" dirty="0"/>
              <a:t>Grill – 100 seconds</a:t>
            </a:r>
          </a:p>
          <a:p>
            <a:r>
              <a:rPr lang="en-US" dirty="0"/>
              <a:t>Pack – 10 seconds</a:t>
            </a:r>
          </a:p>
          <a:p>
            <a:endParaRPr lang="en-US" dirty="0"/>
          </a:p>
          <a:p>
            <a:r>
              <a:rPr lang="en-US" dirty="0"/>
              <a:t>Total time: 150 seconds</a:t>
            </a:r>
          </a:p>
          <a:p>
            <a:endParaRPr lang="en-US" dirty="0"/>
          </a:p>
          <a:p>
            <a:r>
              <a:rPr lang="en-US" dirty="0"/>
              <a:t>Max orders per hour: 24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39351" y="2486950"/>
            <a:ext cx="3591233" cy="1975976"/>
            <a:chOff x="924232" y="3677265"/>
            <a:chExt cx="4788310" cy="2634635"/>
          </a:xfrm>
        </p:grpSpPr>
        <p:sp>
          <p:nvSpPr>
            <p:cNvPr id="5" name="Rectangle 4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67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People don’t like to wait</a:t>
            </a:r>
          </a:p>
          <a:p>
            <a:endParaRPr lang="en-US" dirty="0"/>
          </a:p>
          <a:p>
            <a:r>
              <a:rPr lang="en-US" dirty="0"/>
              <a:t>Long lines = people walk away</a:t>
            </a:r>
          </a:p>
          <a:p>
            <a:endParaRPr lang="en-US" dirty="0"/>
          </a:p>
          <a:p>
            <a:r>
              <a:rPr lang="en-US" dirty="0"/>
              <a:t>Can’t assume constant rate of flow</a:t>
            </a:r>
          </a:p>
          <a:p>
            <a:endParaRPr lang="en-US" dirty="0"/>
          </a:p>
          <a:p>
            <a:r>
              <a:rPr lang="en-US" dirty="0"/>
              <a:t>30 per hour does not imply 1 person every 2 minutes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6752304" y="451800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752304" y="48745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Cloud Callout 18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6296" y="3005302"/>
            <a:ext cx="6397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HALP</a:t>
            </a:r>
          </a:p>
        </p:txBody>
      </p:sp>
    </p:spTree>
    <p:extLst>
      <p:ext uri="{BB962C8B-B14F-4D97-AF65-F5344CB8AC3E}">
        <p14:creationId xmlns:p14="http://schemas.microsoft.com/office/powerpoint/2010/main" val="26478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Hire more workers!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person does 1 job</a:t>
            </a:r>
          </a:p>
          <a:p>
            <a:endParaRPr lang="en-US" dirty="0"/>
          </a:p>
          <a:p>
            <a:r>
              <a:rPr lang="en-US" dirty="0"/>
              <a:t>Some can start several items in parallel</a:t>
            </a:r>
          </a:p>
          <a:p>
            <a:endParaRPr lang="en-US" dirty="0"/>
          </a:p>
          <a:p>
            <a:r>
              <a:rPr lang="en-US" dirty="0"/>
              <a:t>Ordering the only bottleneck now</a:t>
            </a:r>
          </a:p>
          <a:p>
            <a:endParaRPr lang="en-US" dirty="0"/>
          </a:p>
          <a:p>
            <a:r>
              <a:rPr lang="en-US" dirty="0"/>
              <a:t>Max orders per hour: 120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029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36758</TotalTime>
  <Words>1609</Words>
  <Application>Microsoft Office PowerPoint</Application>
  <PresentationFormat>Widescreen</PresentationFormat>
  <Paragraphs>683</Paragraphs>
  <Slides>65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Consolas</vt:lpstr>
      <vt:lpstr>Office Theme</vt:lpstr>
      <vt:lpstr>Effective Microservice Communication and Conversation Patterns</vt:lpstr>
      <vt:lpstr>Microservice:  A service with a design focus towards the smallest autonomous boundary.</vt:lpstr>
      <vt:lpstr>Messaging IRL</vt:lpstr>
      <vt:lpstr>Scaling reality</vt:lpstr>
      <vt:lpstr>Starting small</vt:lpstr>
      <vt:lpstr>Sound familiar?</vt:lpstr>
      <vt:lpstr>Business model</vt:lpstr>
      <vt:lpstr>Further complications</vt:lpstr>
      <vt:lpstr>Solution: Hire more workers!</vt:lpstr>
      <vt:lpstr>Problem: How do we fulfill an order?</vt:lpstr>
      <vt:lpstr>First interaction: placing order</vt:lpstr>
      <vt:lpstr>First interaction: placing order</vt:lpstr>
      <vt:lpstr>Patterns Used?</vt:lpstr>
      <vt:lpstr>Synchronous Request/Response</vt:lpstr>
      <vt:lpstr>Next interactions: how to manage?</vt:lpstr>
      <vt:lpstr>Synchronous Request/Response?</vt:lpstr>
      <vt:lpstr>Synchronous Request/Response?</vt:lpstr>
      <vt:lpstr>Request/Response with Retry?</vt:lpstr>
      <vt:lpstr>Request/Response with Retry?</vt:lpstr>
      <vt:lpstr>Idempotency and exactly-once processing</vt:lpstr>
      <vt:lpstr>Fire-and-forget?</vt:lpstr>
      <vt:lpstr>Order Flow IRL</vt:lpstr>
      <vt:lpstr>Routing Slip</vt:lpstr>
      <vt:lpstr>Managing backlogs of work</vt:lpstr>
      <vt:lpstr>PowerPoint Presentation</vt:lpstr>
      <vt:lpstr>Larger Chains?</vt:lpstr>
      <vt:lpstr>Taking Order</vt:lpstr>
      <vt:lpstr>Processing Order?</vt:lpstr>
      <vt:lpstr>Step 1: Publish</vt:lpstr>
      <vt:lpstr>Tracking Completion</vt:lpstr>
      <vt:lpstr>Step Completion</vt:lpstr>
      <vt:lpstr>Step Completion</vt:lpstr>
      <vt:lpstr>Step Completion</vt:lpstr>
      <vt:lpstr>Choreography</vt:lpstr>
      <vt:lpstr>How to deliver?</vt:lpstr>
      <vt:lpstr>Larger Restaurants</vt:lpstr>
      <vt:lpstr>PowerPoint Presentation</vt:lpstr>
      <vt:lpstr>Benevolent* Dictator - Chef</vt:lpstr>
      <vt:lpstr>Starting Order with Waitstaff</vt:lpstr>
      <vt:lpstr>Starting Order with Waitstaff</vt:lpstr>
      <vt:lpstr>Starting Order with Waitstaff</vt:lpstr>
      <vt:lpstr>Finishing Order Request</vt:lpstr>
      <vt:lpstr>Starting Order Fulfillment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Orchestration</vt:lpstr>
      <vt:lpstr>Orchestration vs Choreography</vt:lpstr>
      <vt:lpstr>What about our reads?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Multiple subscribers</vt:lpstr>
      <vt:lpstr>Characteristics</vt:lpstr>
      <vt:lpstr>Parting thoughts</vt:lpstr>
      <vt:lpstr>Effective Microservice Communication and Conversation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James Bogard</cp:lastModifiedBy>
  <cp:revision>198</cp:revision>
  <dcterms:created xsi:type="dcterms:W3CDTF">2012-11-28T22:04:34Z</dcterms:created>
  <dcterms:modified xsi:type="dcterms:W3CDTF">2020-07-30T18:00:35Z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